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oper Hewitt" pitchFamily="2" charset="77"/>
      <p:regular r:id="rId26"/>
      <p:bold r:id="rId27"/>
    </p:embeddedFont>
    <p:embeddedFont>
      <p:font typeface="Cooper Hewitt Bold" pitchFamily="2" charset="77"/>
      <p:regular r:id="rId28"/>
      <p:bold r:id="rId29"/>
    </p:embeddedFont>
    <p:embeddedFont>
      <p:font typeface="Cooper Hewitt Italics" pitchFamily="2" charset="77"/>
      <p:regular r:id="rId30"/>
      <p:bold r:id="rId31"/>
      <p:italic r:id="rId32"/>
      <p:boldItalic r:id="rId33"/>
    </p:embeddedFont>
    <p:embeddedFont>
      <p:font typeface="Intro Rust" pitchFamily="2" charset="0"/>
      <p:regular r:id="rId34"/>
    </p:embeddedFont>
    <p:embeddedFont>
      <p:font typeface="League Gothic" pitchFamily="2" charset="77"/>
      <p:regular r:id="rId35"/>
    </p:embeddedFont>
    <p:embeddedFont>
      <p:font typeface="Montserrat Light" panose="020F0302020204030204" pitchFamily="34" charset="0"/>
      <p:regular r:id="rId36"/>
      <p:italic r:id="rId37"/>
    </p:embeddedFont>
    <p:embeddedFont>
      <p:font typeface="Montserrat Light Bold" pitchFamily="2" charset="77"/>
      <p:regular r:id="rId38"/>
      <p:bold r:id="rId39"/>
    </p:embeddedFont>
    <p:embeddedFont>
      <p:font typeface="Open Sans Light Bold" panose="020B0806030504020204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7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733" r="41435"/>
          <a:stretch>
            <a:fillRect/>
          </a:stretch>
        </p:blipFill>
        <p:spPr>
          <a:xfrm>
            <a:off x="0" y="0"/>
            <a:ext cx="6610673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375962" y="6562107"/>
            <a:ext cx="4915928" cy="105034"/>
          </a:xfrm>
          <a:prstGeom prst="rect">
            <a:avLst/>
          </a:prstGeom>
          <a:solidFill>
            <a:srgbClr val="F3F0EC"/>
          </a:solidFill>
        </p:spPr>
      </p:sp>
      <p:grpSp>
        <p:nvGrpSpPr>
          <p:cNvPr id="4" name="Group 4"/>
          <p:cNvGrpSpPr/>
          <p:nvPr/>
        </p:nvGrpSpPr>
        <p:grpSpPr>
          <a:xfrm>
            <a:off x="6610673" y="8684833"/>
            <a:ext cx="11677327" cy="1602167"/>
            <a:chOff x="0" y="0"/>
            <a:chExt cx="3075510" cy="421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5510" cy="421970"/>
            </a:xfrm>
            <a:custGeom>
              <a:avLst/>
              <a:gdLst/>
              <a:ahLst/>
              <a:cxnLst/>
              <a:rect l="l" t="t" r="r" b="b"/>
              <a:pathLst>
                <a:path w="3075510" h="421970">
                  <a:moveTo>
                    <a:pt x="0" y="0"/>
                  </a:moveTo>
                  <a:lnTo>
                    <a:pt x="3075510" y="0"/>
                  </a:lnTo>
                  <a:lnTo>
                    <a:pt x="3075510" y="421970"/>
                  </a:lnTo>
                  <a:lnTo>
                    <a:pt x="0" y="4219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2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1701" y="8911758"/>
            <a:ext cx="5632225" cy="114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5244" y="8911758"/>
            <a:ext cx="3789448" cy="11483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379852" y="1114425"/>
            <a:ext cx="10908148" cy="544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1"/>
              </a:lnSpc>
            </a:pPr>
            <a:r>
              <a:rPr lang="en-US" sz="9701" spc="417">
                <a:solidFill>
                  <a:srgbClr val="F3F0EC"/>
                </a:solidFill>
                <a:latin typeface="League Gothic"/>
              </a:rPr>
              <a:t>CONCENTRACIÓN BANCARIA Y EXCLUSIÓN FINANCIERA: ALTERNATIVAS DESDE LA BANCA COOPERATIVA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39288" y="6876607"/>
            <a:ext cx="6989275" cy="161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</a:pPr>
            <a:r>
              <a:rPr lang="en-US" sz="2400" spc="127" dirty="0">
                <a:solidFill>
                  <a:srgbClr val="2C341F"/>
                </a:solidFill>
                <a:latin typeface="Montserrat Light"/>
              </a:rPr>
              <a:t>MARCOS CARCHANO ALCARAZ</a:t>
            </a:r>
          </a:p>
          <a:p>
            <a:pPr>
              <a:lnSpc>
                <a:spcPts val="3192"/>
              </a:lnSpc>
            </a:pPr>
            <a:r>
              <a:rPr lang="en-US" sz="2400" spc="127" dirty="0">
                <a:solidFill>
                  <a:srgbClr val="2C341F"/>
                </a:solidFill>
                <a:latin typeface="Montserrat Light"/>
              </a:rPr>
              <a:t>INMACULADA CARRASCO MONTEAGUDO</a:t>
            </a:r>
          </a:p>
          <a:p>
            <a:pPr>
              <a:lnSpc>
                <a:spcPts val="3192"/>
              </a:lnSpc>
            </a:pPr>
            <a:r>
              <a:rPr lang="en-US" sz="2400" spc="127" dirty="0">
                <a:solidFill>
                  <a:srgbClr val="2C341F"/>
                </a:solidFill>
                <a:latin typeface="Montserrat Light"/>
              </a:rPr>
              <a:t>FRANCISCO SOLER TORMO</a:t>
            </a:r>
          </a:p>
          <a:p>
            <a:pPr>
              <a:lnSpc>
                <a:spcPts val="3192"/>
              </a:lnSpc>
            </a:pPr>
            <a:endParaRPr lang="en-US" sz="2400" spc="127" dirty="0">
              <a:solidFill>
                <a:srgbClr val="2C341F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50994" y="2500158"/>
            <a:ext cx="5906910" cy="52866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05404"/>
            <a:ext cx="9939159" cy="1567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Deterioro patrimonial menos acusado que el resto del sistema bancario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No han requerido ayudas públicas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Casos de problemas graves se han solucionado dentro del sector (6º principio)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2008-2018= 5,3% crédito total del sistema bancario al 7,4% (incremento de la participación)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Caída del número de entidades (83 a 62)(procesos de concentración)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230498"/>
            <a:ext cx="5783633" cy="58260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20141" y="1825842"/>
            <a:ext cx="10184091" cy="1658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¿POR QUÉ RELATIVA INMUNIDAD?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1)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Reducido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tamaño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: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mantuvo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lejos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carrera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expansionista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2)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Medios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limitados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: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productos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complejos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comercialización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fraudulenta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al por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menor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3) Banca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proximidad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: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relación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más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estrecha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 el medio que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conocimiento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mutuo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permite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adopción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decisiones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operativas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más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próximas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Negocio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humano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social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dirigido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necesidades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reales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87920" y="2225201"/>
            <a:ext cx="278432" cy="1938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6237" r="6237"/>
          <a:stretch>
            <a:fillRect/>
          </a:stretch>
        </p:blipFill>
        <p:spPr>
          <a:xfrm>
            <a:off x="10669961" y="-2318349"/>
            <a:ext cx="7171273" cy="126053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105153"/>
            <a:ext cx="10669961" cy="202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063276"/>
            <a:ext cx="9351720" cy="7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                                    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cooperativas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Cooperativas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crédito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                                    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entidades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depósito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Se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caracteriza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por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tener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una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composición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gobernanza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democrática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desarrollar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estrategias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negocio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definidas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por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proximidad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vinculación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 el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entorno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. 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Solidaridad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Responsabilidad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Cooperación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                         </a:t>
            </a:r>
            <a:r>
              <a:rPr lang="en-US" sz="3403" dirty="0">
                <a:solidFill>
                  <a:srgbClr val="000000"/>
                </a:solidFill>
                <a:latin typeface="Cooper Hewitt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33584" y="387778"/>
            <a:ext cx="6583215" cy="890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1.Adhesión voluntaria y abierta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2. Gestión democrática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3. Participación económica de los socios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4. Autonomía e independencia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5. Educación, formación e información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6.Cooperación entre cooperativas</a:t>
            </a:r>
          </a:p>
          <a:p>
            <a:pPr>
              <a:lnSpc>
                <a:spcPts val="4671"/>
              </a:lnSpc>
            </a:pPr>
            <a:endParaRPr lang="en-US" sz="3336">
              <a:solidFill>
                <a:srgbClr val="000000"/>
              </a:solidFill>
              <a:latin typeface="Cooper Hewitt"/>
            </a:endParaRPr>
          </a:p>
          <a:p>
            <a:pPr>
              <a:lnSpc>
                <a:spcPts val="4671"/>
              </a:lnSpc>
            </a:pPr>
            <a:r>
              <a:rPr lang="en-US" sz="3336">
                <a:solidFill>
                  <a:srgbClr val="000000"/>
                </a:solidFill>
                <a:latin typeface="Cooper Hewitt"/>
              </a:rPr>
              <a:t>7. Interés por la comunidad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17482" y="3086100"/>
            <a:ext cx="5541818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05404"/>
            <a:ext cx="9939159" cy="1507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Difícil diferenciar actividad de bancos y cooperativas de crédito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¿Por qué son diferentes las cooperativas?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GRANDES BANCOS // BANCA DE INVERSIÓN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Orientadas a la MAXIMIZACIÓN DE BENEFICIOS para el lucro de sus accionistas-inversores 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COOPERATIVAS DE CRÉDITO // BANCA CENTRADA EN EL COMERCIO MINORISTA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Orientadas a la MAXIMIZACIÓN DEL VALOR para todos los interesados en la organización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Combina beneficios económicos y sociales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25313" y="1482938"/>
            <a:ext cx="11580204" cy="1904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Estrategia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defensiva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localización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reforzar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su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cuota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mercados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tradicionales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orientación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prudente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a l/p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Ofrece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trato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estable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duradero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 los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clientes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fortalecimiento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las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relaciones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personales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beneficios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la hora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valorar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el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crédito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=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gestión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riesgo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más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sostenible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No solo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tienen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cuenta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criterios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solvencia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valoran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otras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carcterísticas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origen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su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ahorro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o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necesidades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específicas</a:t>
            </a: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TIC: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combinado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atención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presencial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+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transformación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digital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6620367" y="2873212"/>
            <a:ext cx="735629" cy="46147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6620366" y="5143500"/>
            <a:ext cx="735629" cy="4614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824776"/>
            <a:ext cx="4181567" cy="35353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3671" y="6217652"/>
            <a:ext cx="4331624" cy="3433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05404"/>
            <a:ext cx="11580204" cy="84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¿CÓMO CONTRIBUYEN A LA INCLUSIÓN FINANCIERA?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Estrategia de localización de las entidades (exclusión financiera); mayores niveles de X se correlaciona con nº de oficinas bancarias (demanda más pujante)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Cooperativas de crédito están presentes en aquellos espacios de menor dinamismo económico... (España Vacía)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aprovechan nichos de mercado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dotan de recursos financieros (efectivo) a colectivos vulnerables (abandonados)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Contribuyen al desarollo socioeconómico y al equilibrio regional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2424396" y="6522698"/>
            <a:ext cx="735629" cy="4614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2424396" y="7204612"/>
            <a:ext cx="735629" cy="4614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39242" y="3547017"/>
            <a:ext cx="4833775" cy="47552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6076" y="2442897"/>
            <a:ext cx="14355848" cy="68154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4806" y="1724077"/>
            <a:ext cx="17038388" cy="119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Gráfico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 3: </a:t>
            </a: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Relación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 entre </a:t>
            </a: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empleo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/</a:t>
            </a: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superficie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cuota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 de mercado de </a:t>
            </a:r>
            <a:r>
              <a:rPr lang="en-US" sz="3399" dirty="0" err="1">
                <a:solidFill>
                  <a:srgbClr val="000000"/>
                </a:solidFill>
                <a:latin typeface="Cooper Hewitt"/>
              </a:rPr>
              <a:t>cooperativas</a:t>
            </a:r>
            <a:r>
              <a:rPr lang="en-US" sz="3399" dirty="0">
                <a:solidFill>
                  <a:srgbClr val="000000"/>
                </a:solidFill>
                <a:latin typeface="Cooper Hewitt"/>
              </a:rPr>
              <a:t> (2018)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ooper Hewitt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94064" y="9319534"/>
            <a:ext cx="8499872" cy="70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ooper Hewitt"/>
              </a:rPr>
              <a:t>Fuente: Elaboración propia a partir de datos de INE, Banco de España, UNACC y ABC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" t="671" r="1250" b="723"/>
          <a:stretch>
            <a:fillRect/>
          </a:stretch>
        </p:blipFill>
        <p:spPr>
          <a:xfrm>
            <a:off x="7772400" y="96196"/>
            <a:ext cx="8711655" cy="1021366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D56ADA2-C4F5-0747-8A5B-6B0777C6D5CE}"/>
              </a:ext>
            </a:extLst>
          </p:cNvPr>
          <p:cNvSpPr txBox="1"/>
          <p:nvPr/>
        </p:nvSpPr>
        <p:spPr>
          <a:xfrm>
            <a:off x="0" y="1311485"/>
            <a:ext cx="6477000" cy="12278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s-ES_tradnl" sz="3403" dirty="0">
                <a:solidFill>
                  <a:srgbClr val="000000"/>
                </a:solidFill>
                <a:latin typeface="Cooper Hewitt"/>
              </a:rPr>
              <a:t>  &gt;60% oficinas en municipios de menos de 25.000 habitantes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endParaRPr lang="es-ES_tradnl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endParaRPr lang="es-ES_tradnl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endParaRPr lang="es-ES_tradnl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endParaRPr lang="es-ES_tradnl" sz="3403" dirty="0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s-ES_tradnl" sz="3403" dirty="0">
                <a:solidFill>
                  <a:srgbClr val="000000"/>
                </a:solidFill>
                <a:latin typeface="Cooper Hewitt"/>
              </a:rPr>
              <a:t>40% &lt; 5.000 habitantes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69525" y="6553908"/>
            <a:ext cx="3212136" cy="33945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RECAPITULEMOS...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311485"/>
            <a:ext cx="14222158" cy="1627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España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la UE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experimentan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un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crecimiento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concentración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  mercado =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exclusión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espacios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peores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condiciones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económicas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demográficas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Las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cajas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ahorro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han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representado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un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papel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importante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inclusión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.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Cooperativas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gozan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una mayor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eficiencia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localismo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estructuras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menos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jerarquizadas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que les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permiten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ser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competitivos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aquellos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espacios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abandonados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por los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bancos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comerciales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.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Además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gobernanza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democrática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;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proximidad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inversión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local;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gestión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prudente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objetivos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largo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plazo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.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Cubren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los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espacios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abandonados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por los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grandes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bancos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debido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su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menor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rentabilidad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rompiendo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 los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círculos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virtuosos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crecimiento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dotando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la población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servicios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contribuyendo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a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lucha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contra la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exclusión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.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11921" y="5563197"/>
            <a:ext cx="2999615" cy="47238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00203" y="6701287"/>
            <a:ext cx="2887593" cy="31263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58702" y="1106190"/>
            <a:ext cx="12770596" cy="458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43"/>
              </a:lnSpc>
              <a:spcBef>
                <a:spcPct val="0"/>
              </a:spcBef>
            </a:pPr>
            <a:r>
              <a:rPr lang="en-US" sz="18274">
                <a:solidFill>
                  <a:srgbClr val="347571"/>
                </a:solidFill>
                <a:latin typeface="Intro Rust"/>
              </a:rPr>
              <a:t>MUCHAS GRACIAS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91858" y="5496522"/>
            <a:ext cx="5976342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 Bold"/>
              </a:rPr>
              <a:t>marcos.carchano@uclm.es</a:t>
            </a:r>
            <a:endParaRPr lang="en-US" sz="3399" dirty="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28372" y="1947389"/>
            <a:ext cx="2616340" cy="21691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12032" y="4745223"/>
            <a:ext cx="2616340" cy="2169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28372" y="7539317"/>
            <a:ext cx="2616340" cy="21691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4713" y="4745223"/>
            <a:ext cx="2616340" cy="2169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10975084" y="3524160"/>
            <a:ext cx="1634069" cy="5841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8788">
            <a:off x="15455635" y="3532461"/>
            <a:ext cx="1634069" cy="5841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84376">
            <a:off x="15497416" y="7445630"/>
            <a:ext cx="1634069" cy="58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100000">
            <a:off x="10936569" y="7549461"/>
            <a:ext cx="1634069" cy="5841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96294" y="6036475"/>
            <a:ext cx="1480498" cy="1227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96294" y="4366234"/>
            <a:ext cx="1480498" cy="12274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2209" y="1448088"/>
            <a:ext cx="9093166" cy="1421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La reciente crisis financiera impactó intensamente en el sistema bancario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Intensos procesos de reestructuración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Ajustes (fusiones y absorciones)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Desaparición de un gran número de entidades, cierre de sucursales  y destrucción de empleos bancarios (89.000)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Creciente aceleración de la digitalización y el uso de  </a:t>
            </a:r>
            <a:r>
              <a:rPr lang="en-US" sz="3403">
                <a:solidFill>
                  <a:srgbClr val="000000"/>
                </a:solidFill>
                <a:latin typeface="Cooper Hewitt Italics"/>
              </a:rPr>
              <a:t>FinTech</a:t>
            </a:r>
            <a:r>
              <a:rPr lang="en-US" sz="3403">
                <a:solidFill>
                  <a:srgbClr val="000000"/>
                </a:solidFill>
                <a:latin typeface="Cooper Hewitt"/>
              </a:rPr>
              <a:t> 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F3F0EC"/>
                </a:solidFill>
                <a:latin typeface="Cooper Hewitt"/>
              </a:rPr>
              <a:t>                     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</a:t>
            </a:r>
            <a:r>
              <a:rPr lang="en-US" sz="3403">
                <a:solidFill>
                  <a:srgbClr val="000000"/>
                </a:solidFill>
                <a:latin typeface="Cooper Hewitt Bold"/>
              </a:rPr>
              <a:t>EXCLUSIÓN FINANCIERA</a:t>
            </a:r>
          </a:p>
          <a:p>
            <a:pPr algn="just">
              <a:lnSpc>
                <a:spcPts val="5044"/>
              </a:lnSpc>
            </a:pPr>
            <a:r>
              <a:rPr lang="en-US" sz="3603">
                <a:solidFill>
                  <a:srgbClr val="F3F0EC"/>
                </a:solidFill>
                <a:latin typeface="Cooper Hewitt"/>
              </a:rPr>
              <a:t>    </a:t>
            </a: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algn="just">
              <a:lnSpc>
                <a:spcPts val="5044"/>
              </a:lnSpc>
            </a:pPr>
            <a:endParaRPr lang="en-US" sz="3603">
              <a:solidFill>
                <a:srgbClr val="F3F0EC"/>
              </a:solidFill>
              <a:latin typeface="Cooper Hewitt"/>
            </a:endParaRPr>
          </a:p>
          <a:p>
            <a:pPr marL="0" lvl="0" indent="0" algn="just">
              <a:lnSpc>
                <a:spcPts val="5044"/>
              </a:lnSpc>
              <a:spcBef>
                <a:spcPct val="0"/>
              </a:spcBef>
            </a:pPr>
            <a:endParaRPr lang="en-US" sz="3603">
              <a:solidFill>
                <a:srgbClr val="F3F0EC"/>
              </a:solidFill>
              <a:latin typeface="Cooper Hewitt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048"/>
          <a:stretch>
            <a:fillRect/>
          </a:stretch>
        </p:blipFill>
        <p:spPr>
          <a:xfrm>
            <a:off x="660885" y="2801243"/>
            <a:ext cx="735629" cy="461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048"/>
          <a:stretch>
            <a:fillRect/>
          </a:stretch>
        </p:blipFill>
        <p:spPr>
          <a:xfrm>
            <a:off x="660885" y="3363076"/>
            <a:ext cx="735629" cy="4614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78248" y="8345598"/>
            <a:ext cx="1272606" cy="1528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03566">
            <a:off x="1488790" y="8494180"/>
            <a:ext cx="1272606" cy="1528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11303" y="7841551"/>
            <a:ext cx="1416749" cy="141674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326368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CONCENTRACIÓN BANCARIA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37" t="92" b="92"/>
          <a:stretch>
            <a:fillRect/>
          </a:stretch>
        </p:blipFill>
        <p:spPr>
          <a:xfrm>
            <a:off x="3265511" y="280913"/>
            <a:ext cx="10272705" cy="29854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56" r="256"/>
          <a:stretch>
            <a:fillRect/>
          </a:stretch>
        </p:blipFill>
        <p:spPr>
          <a:xfrm>
            <a:off x="3265511" y="3266350"/>
            <a:ext cx="10448136" cy="65307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0E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55037" y="1795945"/>
            <a:ext cx="4699954" cy="74710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21314" y="1795945"/>
            <a:ext cx="1452777" cy="7528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9593353" y="2385654"/>
            <a:ext cx="204755" cy="1425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41419" y="7768329"/>
            <a:ext cx="1481195" cy="107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8602" y="2010421"/>
            <a:ext cx="9326829" cy="7876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Desde 2008 hasta 2021: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Número de entidades de crédito 61% (171)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Media de eurozona (36%) y UE (38%)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Cierre &gt; 20.000 surcursales bancarias (&gt;50%)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Índice de Herfindahl (HHI)= concentración del sistema bancario (activos totales de las entidades de crédito)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497 puntos                      1.270 puntos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                </a:t>
            </a:r>
            <a:r>
              <a:rPr lang="en-US" sz="3403">
                <a:solidFill>
                  <a:srgbClr val="000000"/>
                </a:solidFill>
                <a:latin typeface="Cooper Hewitt Bold"/>
              </a:rPr>
              <a:t>  150%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CONCENTRACIÓN BANCARIA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5431" y="2679625"/>
            <a:ext cx="3004542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oper Hewitt"/>
              </a:rPr>
              <a:t>COMPETIDORES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99812"/>
            <a:ext cx="10612865" cy="63980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CONCENTRACIÓN BANCARIA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95298" y="1417829"/>
            <a:ext cx="6879670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oper Hewitt"/>
              </a:rPr>
              <a:t>Gráfico 1:  Índice de Herfindahls (HHI)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84387" y="8616904"/>
            <a:ext cx="4301490" cy="37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ooper Hewitt"/>
              </a:rPr>
              <a:t>Fuente: Elaboración propia con datos BCE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74198" y="2037887"/>
            <a:ext cx="5706861" cy="727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HHI se encuentra muy por encima de media de países de la zona euro (12)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Grecia (93%)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Cuota de mercado de CaixaBank, Santander, BBVA, Unicaja y Sabadell (CR5)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42%              69% (27%)</a:t>
            </a: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              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048"/>
          <a:stretch>
            <a:fillRect/>
          </a:stretch>
        </p:blipFill>
        <p:spPr>
          <a:xfrm>
            <a:off x="13239130" y="8136379"/>
            <a:ext cx="735629" cy="46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22010" y="2552515"/>
            <a:ext cx="5137290" cy="55314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EXCLUSIÓN FINANCIERA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90590"/>
            <a:ext cx="10061625" cy="727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Comisión Europea: "cualquier proceso por el cual la gente encuentra dificultades de acceso y/o uso de servicios y productos financieros en el mercado bancario"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Concentración bancaria      +      cierre de sucursales 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Geográfica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 condición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 mercado o de marketing</a:t>
            </a:r>
          </a:p>
          <a:p>
            <a:pPr marL="734799" lvl="1" indent="-367400" algn="just">
              <a:lnSpc>
                <a:spcPts val="4764"/>
              </a:lnSpc>
              <a:spcBef>
                <a:spcPct val="0"/>
              </a:spcBef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Autoexclusión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331845"/>
            <a:ext cx="10061625" cy="45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  <a:spcBef>
                <a:spcPct val="0"/>
              </a:spcBef>
            </a:pPr>
            <a:r>
              <a:rPr lang="en-US" sz="2699" spc="143">
                <a:solidFill>
                  <a:srgbClr val="000000"/>
                </a:solidFill>
                <a:latin typeface="Montserrat Light Bold"/>
              </a:rPr>
              <a:t>EXCLUSIÓN FINANCIERA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618879" y="3229097"/>
            <a:ext cx="1810863" cy="16592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EXCLUSIÓN FINANCIERA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19997"/>
            <a:ext cx="9890173" cy="1027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Causas de la exclusión financiera (geográfica)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Densidad de población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Renta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Tasa de analfabetismo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Tasa de desempleo</a:t>
            </a:r>
          </a:p>
          <a:p>
            <a:pPr marL="734799" lvl="1" indent="-367400" algn="just">
              <a:lnSpc>
                <a:spcPts val="4764"/>
              </a:lnSpc>
              <a:buFont typeface="Arial"/>
              <a:buChar char="•"/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Dinamismo económico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Relación directa entre baja densidad de población y nº de oficinas bancarias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mayores costes fijos por oficina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   menor atractivo (beneficios)</a:t>
            </a:r>
          </a:p>
          <a:p>
            <a:pPr algn="just">
              <a:lnSpc>
                <a:spcPts val="4764"/>
              </a:lnSpc>
            </a:pPr>
            <a:endParaRPr lang="en-US" sz="3403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Profundiza círculos viciosos de crecimiento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                            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r>
              <a:rPr lang="en-US" sz="3403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  <a:spcBef>
                <a:spcPct val="0"/>
              </a:spcBef>
            </a:pPr>
            <a:endParaRPr lang="en-US" sz="3403">
              <a:solidFill>
                <a:srgbClr val="000000"/>
              </a:solidFill>
              <a:latin typeface="Cooper Hewit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048"/>
          <a:stretch>
            <a:fillRect/>
          </a:stretch>
        </p:blipFill>
        <p:spPr>
          <a:xfrm>
            <a:off x="1812066" y="7552924"/>
            <a:ext cx="735629" cy="4614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048"/>
          <a:stretch>
            <a:fillRect/>
          </a:stretch>
        </p:blipFill>
        <p:spPr>
          <a:xfrm>
            <a:off x="2797234" y="8170695"/>
            <a:ext cx="735629" cy="4614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82399" y="3153267"/>
            <a:ext cx="5476901" cy="4759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64" r="3446"/>
          <a:stretch>
            <a:fillRect/>
          </a:stretch>
        </p:blipFill>
        <p:spPr>
          <a:xfrm>
            <a:off x="277462" y="3142318"/>
            <a:ext cx="9245853" cy="59006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267" r="11242"/>
          <a:stretch>
            <a:fillRect/>
          </a:stretch>
        </p:blipFill>
        <p:spPr>
          <a:xfrm>
            <a:off x="9803537" y="2420331"/>
            <a:ext cx="8235004" cy="66226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EXCLUSIÓN FINANCIERA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52873" y="2258406"/>
            <a:ext cx="5495032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oper Hewitt"/>
              </a:rPr>
              <a:t>Gráfico 2: Oficinas por CC.AA.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77933" y="9172575"/>
            <a:ext cx="4098727" cy="37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ooper Hewitt"/>
              </a:rPr>
              <a:t>Fuente: Elaboración propia con datos BE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10408" y="1601849"/>
            <a:ext cx="5821263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oper Hewitt"/>
              </a:rPr>
              <a:t>Mapa 1: Oficinas por provincias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71676" y="9172575"/>
            <a:ext cx="4098727" cy="37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ooper Hewitt"/>
              </a:rPr>
              <a:t>Fuente: Elaboración propia con datos BE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369" y="1535141"/>
            <a:ext cx="9218946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oper Hewitt"/>
              </a:rPr>
              <a:t>Influencia desigual por CC.AA y provincias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773038"/>
            <a:ext cx="9326829" cy="920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¿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Qué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agentes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colaboran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el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proceso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inclusión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financiera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?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CAJAS DE AHORRO Y COOPERATIVAS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aquellos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espacios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deprimidos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Consecuencias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la crisis: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desaparición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las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cajas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ahorro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(Caixa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Ontinyent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y Caixa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Pollenca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)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Carrera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expansiva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,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misión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social o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estructura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sin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ánimo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de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lucro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   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Desaparición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o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transformación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en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banco por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acciones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(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menor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403" dirty="0" err="1">
                <a:solidFill>
                  <a:srgbClr val="000000"/>
                </a:solidFill>
                <a:latin typeface="Cooper Hewitt"/>
              </a:rPr>
              <a:t>vocación</a:t>
            </a:r>
            <a:r>
              <a:rPr lang="en-US" sz="3403" dirty="0">
                <a:solidFill>
                  <a:srgbClr val="000000"/>
                </a:solidFill>
                <a:latin typeface="Cooper Hewitt"/>
              </a:rPr>
              <a:t> territorial y social)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               ¿QUÉ PASA CON LAS COOPERATIVAS?</a:t>
            </a:r>
          </a:p>
          <a:p>
            <a:pPr algn="just">
              <a:lnSpc>
                <a:spcPts val="4764"/>
              </a:lnSpc>
            </a:pPr>
            <a:endParaRPr lang="en-US" sz="3403" dirty="0">
              <a:solidFill>
                <a:srgbClr val="000000"/>
              </a:solidFill>
              <a:latin typeface="Cooper Hewitt"/>
            </a:endParaRPr>
          </a:p>
          <a:p>
            <a:pPr algn="just">
              <a:lnSpc>
                <a:spcPts val="4764"/>
              </a:lnSpc>
              <a:spcBef>
                <a:spcPct val="0"/>
              </a:spcBef>
            </a:pPr>
            <a:r>
              <a:rPr lang="en-US" sz="3403" dirty="0">
                <a:solidFill>
                  <a:srgbClr val="000000"/>
                </a:solidFill>
                <a:latin typeface="Cooper Hewitt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1787573" y="6302260"/>
            <a:ext cx="735629" cy="4614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048"/>
          <a:stretch>
            <a:fillRect/>
          </a:stretch>
        </p:blipFill>
        <p:spPr>
          <a:xfrm>
            <a:off x="1787573" y="7233464"/>
            <a:ext cx="735629" cy="4614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506" y="4706334"/>
            <a:ext cx="41148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426415"/>
            <a:ext cx="18288000" cy="10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6"/>
              </a:lnSpc>
              <a:spcBef>
                <a:spcPct val="0"/>
              </a:spcBef>
            </a:pPr>
            <a:r>
              <a:rPr lang="en-US" sz="8100">
                <a:solidFill>
                  <a:srgbClr val="347571"/>
                </a:solidFill>
                <a:latin typeface="Intro Rust"/>
              </a:rPr>
              <a:t>COOPERATIVAS DE CRÉDITO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80598" y="1809461"/>
            <a:ext cx="3364616" cy="3912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1078</Words>
  <Application>Microsoft Macintosh PowerPoint</Application>
  <PresentationFormat>Personalizado</PresentationFormat>
  <Paragraphs>261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Calibri</vt:lpstr>
      <vt:lpstr>League Gothic</vt:lpstr>
      <vt:lpstr>Montserrat Light</vt:lpstr>
      <vt:lpstr>Montserrat Light Bold</vt:lpstr>
      <vt:lpstr>Arial</vt:lpstr>
      <vt:lpstr>Cooper Hewitt</vt:lpstr>
      <vt:lpstr>Intro Rust</vt:lpstr>
      <vt:lpstr>Open Sans Light Bold</vt:lpstr>
      <vt:lpstr>Cooper Hewitt Italics</vt:lpstr>
      <vt:lpstr>Cooper Hewitt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Preparation for Millennials</dc:title>
  <cp:lastModifiedBy>MARCOS CARCHANO ALCARAZ</cp:lastModifiedBy>
  <cp:revision>7</cp:revision>
  <dcterms:created xsi:type="dcterms:W3CDTF">2006-08-16T00:00:00Z</dcterms:created>
  <dcterms:modified xsi:type="dcterms:W3CDTF">2022-10-07T07:36:51Z</dcterms:modified>
  <dc:identifier>DAFN96u1YQc</dc:identifier>
</cp:coreProperties>
</file>